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5758E4-9517-C342-855E-FCF01867F153}"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5758E4-9517-C342-855E-FCF01867F153}"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5758E4-9517-C342-855E-FCF01867F153}"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5758E4-9517-C342-855E-FCF01867F153}"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5758E4-9517-C342-855E-FCF01867F153}" type="datetimeFigureOut">
              <a:rPr lang="en-US" smtClean="0"/>
              <a:pPr/>
              <a:t>10/4/10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5758E4-9517-C342-855E-FCF01867F153}"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5758E4-9517-C342-855E-FCF01867F153}" type="datetimeFigureOut">
              <a:rPr lang="en-US" smtClean="0"/>
              <a:pPr/>
              <a:t>10/4/10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5758E4-9517-C342-855E-FCF01867F153}" type="datetimeFigureOut">
              <a:rPr lang="en-US" smtClean="0"/>
              <a:pPr/>
              <a:t>10/4/10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758E4-9517-C342-855E-FCF01867F153}" type="datetimeFigureOut">
              <a:rPr lang="en-US" smtClean="0"/>
              <a:pPr/>
              <a:t>10/4/10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758E4-9517-C342-855E-FCF01867F153}"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758E4-9517-C342-855E-FCF01867F153}" type="datetimeFigureOut">
              <a:rPr lang="en-US" smtClean="0"/>
              <a:pPr/>
              <a:t>10/4/10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380E-A003-1E4E-912A-26CF3D90D2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758E4-9517-C342-855E-FCF01867F153}" type="datetimeFigureOut">
              <a:rPr lang="en-US" smtClean="0"/>
              <a:pPr/>
              <a:t>10/4/10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7380E-A003-1E4E-912A-26CF3D90D2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no Pro Bold SmText"/>
              </a:rPr>
              <a:t>Endocrine System Diseases</a:t>
            </a:r>
            <a:endParaRPr lang="en-US" dirty="0">
              <a:latin typeface="Arno Pro Bold SmText"/>
            </a:endParaRPr>
          </a:p>
        </p:txBody>
      </p:sp>
      <p:sp>
        <p:nvSpPr>
          <p:cNvPr id="3" name="Subtitle 2"/>
          <p:cNvSpPr>
            <a:spLocks noGrp="1"/>
          </p:cNvSpPr>
          <p:nvPr>
            <p:ph type="subTitle" idx="1"/>
          </p:nvPr>
        </p:nvSpPr>
        <p:spPr/>
        <p:txBody>
          <a:bodyPr>
            <a:normAutofit fontScale="85000" lnSpcReduction="10000"/>
          </a:bodyPr>
          <a:lstStyle/>
          <a:p>
            <a:r>
              <a:rPr lang="en-US" dirty="0" smtClean="0">
                <a:solidFill>
                  <a:srgbClr val="FF6600"/>
                </a:solidFill>
                <a:latin typeface="Arno Pro Italic SmText"/>
              </a:rPr>
              <a:t>Made By:</a:t>
            </a:r>
          </a:p>
          <a:p>
            <a:r>
              <a:rPr lang="en-US" dirty="0" smtClean="0">
                <a:solidFill>
                  <a:srgbClr val="FF6600"/>
                </a:solidFill>
                <a:latin typeface="Arno Pro Italic SmText"/>
              </a:rPr>
              <a:t>6creviewers.weebly.com</a:t>
            </a:r>
          </a:p>
          <a:p>
            <a:r>
              <a:rPr lang="en-US" dirty="0" smtClean="0">
                <a:solidFill>
                  <a:srgbClr val="FF6600"/>
                </a:solidFill>
                <a:latin typeface="Arno Pro Italic SmText"/>
              </a:rPr>
              <a:t>(SORRY THAT THERE IS NO PICTURES)</a:t>
            </a:r>
            <a:endParaRPr lang="en-US" dirty="0">
              <a:solidFill>
                <a:srgbClr val="FF6600"/>
              </a:solidFill>
              <a:latin typeface="Arno Pro Italic SmTex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Arno Pro Bold Subhead"/>
              </a:rPr>
              <a:t>Disorders Of The Pituitary Gland </a:t>
            </a:r>
            <a:endParaRPr lang="en-US" dirty="0">
              <a:latin typeface="Arno Pro Bold Subhead"/>
            </a:endParaRPr>
          </a:p>
        </p:txBody>
      </p:sp>
      <p:sp>
        <p:nvSpPr>
          <p:cNvPr id="3" name="Content Placeholder 2"/>
          <p:cNvSpPr>
            <a:spLocks noGrp="1"/>
          </p:cNvSpPr>
          <p:nvPr>
            <p:ph idx="1"/>
          </p:nvPr>
        </p:nvSpPr>
        <p:spPr>
          <a:xfrm>
            <a:off x="0" y="1143000"/>
            <a:ext cx="9144000" cy="5105400"/>
          </a:xfrm>
        </p:spPr>
        <p:txBody>
          <a:bodyPr>
            <a:normAutofit fontScale="32500" lnSpcReduction="20000"/>
          </a:bodyPr>
          <a:lstStyle/>
          <a:p>
            <a:pPr>
              <a:buNone/>
            </a:pPr>
            <a:r>
              <a:rPr lang="en-US" sz="3900" dirty="0" smtClean="0">
                <a:solidFill>
                  <a:schemeClr val="accent2">
                    <a:lumMod val="75000"/>
                  </a:schemeClr>
                </a:solidFill>
                <a:latin typeface="Arno Pro Bold Display"/>
              </a:rPr>
              <a:t>DWARFISM:</a:t>
            </a:r>
          </a:p>
          <a:p>
            <a:pPr>
              <a:buNone/>
            </a:pPr>
            <a:r>
              <a:rPr lang="en-US" sz="3900" dirty="0" smtClean="0">
                <a:solidFill>
                  <a:srgbClr val="FF6600"/>
                </a:solidFill>
                <a:latin typeface="Arno Pro Bold Display"/>
              </a:rPr>
              <a:t>A condition when a certain person grows up to 2 – 4 feet (when fully grown)</a:t>
            </a:r>
          </a:p>
          <a:p>
            <a:pPr>
              <a:buNone/>
            </a:pPr>
            <a:r>
              <a:rPr lang="en-US" sz="3900" dirty="0" smtClean="0">
                <a:solidFill>
                  <a:srgbClr val="FF6600"/>
                </a:solidFill>
                <a:latin typeface="Arno Pro Bold Display"/>
              </a:rPr>
              <a:t>This happens when the nervous system is disrupted, growth hormones are the ones damaged. The insulin from the pancreas and </a:t>
            </a:r>
            <a:r>
              <a:rPr lang="en-US" sz="3900" dirty="0" err="1" smtClean="0">
                <a:solidFill>
                  <a:srgbClr val="FF6600"/>
                </a:solidFill>
                <a:latin typeface="Arno Pro Bold Display"/>
              </a:rPr>
              <a:t>thyroxine</a:t>
            </a:r>
            <a:r>
              <a:rPr lang="en-US" sz="3900" dirty="0" smtClean="0">
                <a:solidFill>
                  <a:srgbClr val="FF6600"/>
                </a:solidFill>
                <a:latin typeface="Arno Pro Bold Display"/>
              </a:rPr>
              <a:t> from the thyroid gland is also deeply affected, and helps add to the risk of having this disorder. Sometimes, Dwarfism </a:t>
            </a:r>
            <a:r>
              <a:rPr lang="en-US" sz="3900" dirty="0" err="1" smtClean="0">
                <a:solidFill>
                  <a:srgbClr val="FF6600"/>
                </a:solidFill>
                <a:latin typeface="Arno Pro Bold Display"/>
              </a:rPr>
              <a:t>isnt</a:t>
            </a:r>
            <a:r>
              <a:rPr lang="en-US" sz="3900" dirty="0" smtClean="0">
                <a:solidFill>
                  <a:srgbClr val="FF6600"/>
                </a:solidFill>
                <a:latin typeface="Arno Pro Bold Display"/>
              </a:rPr>
              <a:t> caused by lack of growth hormones, instead, is caused from malnutrition in the kidney area. </a:t>
            </a:r>
          </a:p>
          <a:p>
            <a:pPr>
              <a:buNone/>
            </a:pPr>
            <a:r>
              <a:rPr lang="en-US" sz="3900" dirty="0" smtClean="0">
                <a:solidFill>
                  <a:srgbClr val="FF6600"/>
                </a:solidFill>
                <a:latin typeface="Arno Pro Bold Display"/>
              </a:rPr>
              <a:t>A person which suffers from a lack of any of the major growth hormones during childhood will regain some back until it is has the right amount (but will be smaller than suppose to be) This is usually the cause on why some people look much more younger or smaller than regular people, usually stops growing in their twenties above. (Has puberty late)</a:t>
            </a:r>
          </a:p>
          <a:p>
            <a:pPr>
              <a:buNone/>
            </a:pPr>
            <a:r>
              <a:rPr lang="en-US" sz="3900" b="1" dirty="0" smtClean="0">
                <a:solidFill>
                  <a:schemeClr val="accent2"/>
                </a:solidFill>
                <a:latin typeface="Arno Pro Bold Display"/>
              </a:rPr>
              <a:t>GIGANTISM:</a:t>
            </a:r>
          </a:p>
          <a:p>
            <a:pPr>
              <a:buNone/>
            </a:pPr>
            <a:r>
              <a:rPr lang="en-US" sz="3900" dirty="0" smtClean="0">
                <a:solidFill>
                  <a:srgbClr val="FF6600"/>
                </a:solidFill>
                <a:latin typeface="Arno Pro Bold Display"/>
              </a:rPr>
              <a:t>It is a condition when a person grows abnormally tall because something was affected in their pituitary gland. He can grow until 9 feet, even if his/her parent is way smaller than that. (The person is muscularly weak)</a:t>
            </a:r>
          </a:p>
          <a:p>
            <a:pPr>
              <a:buNone/>
            </a:pPr>
            <a:r>
              <a:rPr lang="en-US" sz="3900" dirty="0" smtClean="0">
                <a:solidFill>
                  <a:srgbClr val="FF6600"/>
                </a:solidFill>
                <a:latin typeface="Arno Pro Bold Display"/>
              </a:rPr>
              <a:t>This happens when the pituitary gland releases to much growth hormones during childhood, causing thickening of the plates of soft tissues near the end of the bones. The cartilage continues to grow through the years and absorbs new layers of the bone tissue. </a:t>
            </a:r>
          </a:p>
          <a:p>
            <a:pPr>
              <a:buNone/>
            </a:pPr>
            <a:r>
              <a:rPr lang="en-US" sz="3900" dirty="0" smtClean="0">
                <a:solidFill>
                  <a:srgbClr val="FF6600"/>
                </a:solidFill>
                <a:latin typeface="Arno Pro Bold Display"/>
              </a:rPr>
              <a:t>Treatment to Gigantism begins during childhood, involving radiation to decrease of the pituitary action. It is caused by a Pituitary tumor which has to be removed through surgery.</a:t>
            </a:r>
          </a:p>
          <a:p>
            <a:pPr>
              <a:buNone/>
            </a:pPr>
            <a:r>
              <a:rPr lang="en-US" sz="3900" dirty="0" smtClean="0">
                <a:solidFill>
                  <a:srgbClr val="FF6600"/>
                </a:solidFill>
                <a:latin typeface="Arno Pro Bold Display"/>
              </a:rPr>
              <a:t>ACROMEGALY</a:t>
            </a:r>
          </a:p>
          <a:p>
            <a:pPr>
              <a:buNone/>
            </a:pPr>
            <a:r>
              <a:rPr lang="en-US" sz="3900" dirty="0" smtClean="0">
                <a:solidFill>
                  <a:srgbClr val="FF6600"/>
                </a:solidFill>
                <a:latin typeface="Arno Pro Bold Display"/>
              </a:rPr>
              <a:t>An abnormal condition which is caused by overgrowth in the bones, face, feet, and hands (due to the excess growth hormones released by the pituitary gland in adulthood)</a:t>
            </a:r>
          </a:p>
          <a:p>
            <a:pPr>
              <a:buNone/>
            </a:pPr>
            <a:r>
              <a:rPr lang="en-US" sz="3900" dirty="0" smtClean="0">
                <a:solidFill>
                  <a:srgbClr val="FF6600"/>
                </a:solidFill>
                <a:latin typeface="Arno Pro Bold Display"/>
              </a:rPr>
              <a:t>A person grows taller when the long bones go through a certain structure called: “</a:t>
            </a:r>
            <a:r>
              <a:rPr lang="en-US" sz="3900" dirty="0" err="1" smtClean="0">
                <a:solidFill>
                  <a:srgbClr val="FF6600"/>
                </a:solidFill>
                <a:latin typeface="Arno Pro Bold Display"/>
              </a:rPr>
              <a:t>epiphyseal</a:t>
            </a:r>
            <a:r>
              <a:rPr lang="en-US" sz="3900" dirty="0" smtClean="0">
                <a:solidFill>
                  <a:srgbClr val="FF6600"/>
                </a:solidFill>
                <a:latin typeface="Arno Pro Bold Display"/>
              </a:rPr>
              <a:t> growth plate.”</a:t>
            </a:r>
          </a:p>
          <a:p>
            <a:pPr>
              <a:buNone/>
            </a:pPr>
            <a:r>
              <a:rPr lang="en-US" sz="3900" dirty="0" smtClean="0">
                <a:solidFill>
                  <a:srgbClr val="FF6600"/>
                </a:solidFill>
                <a:latin typeface="Arno Pro Bold Display"/>
              </a:rPr>
              <a:t>A growth plate is a thin disk of cartilage between the </a:t>
            </a:r>
            <a:r>
              <a:rPr lang="en-US" sz="3900" dirty="0" err="1" smtClean="0">
                <a:solidFill>
                  <a:srgbClr val="FF6600"/>
                </a:solidFill>
                <a:latin typeface="Arno Pro Bold Display"/>
              </a:rPr>
              <a:t>metaphysis</a:t>
            </a:r>
            <a:r>
              <a:rPr lang="en-US" sz="3900" dirty="0" smtClean="0">
                <a:solidFill>
                  <a:srgbClr val="FF6600"/>
                </a:solidFill>
                <a:latin typeface="Arno Pro Bold Display"/>
              </a:rPr>
              <a:t> and epiphysis. (helps a person grow)</a:t>
            </a:r>
          </a:p>
          <a:p>
            <a:pPr>
              <a:buNone/>
            </a:pPr>
            <a:r>
              <a:rPr lang="en-US" sz="3900" dirty="0" smtClean="0">
                <a:solidFill>
                  <a:srgbClr val="FF6600"/>
                </a:solidFill>
                <a:latin typeface="Arno Pro Bold Display"/>
              </a:rPr>
              <a:t>The growth plate normally stops when the person reaches adult height. </a:t>
            </a:r>
          </a:p>
          <a:p>
            <a:pPr>
              <a:buNone/>
            </a:pPr>
            <a:r>
              <a:rPr lang="en-US" sz="3900" dirty="0" smtClean="0">
                <a:solidFill>
                  <a:srgbClr val="FF6600"/>
                </a:solidFill>
                <a:latin typeface="Arno Pro Bold Display"/>
              </a:rPr>
              <a:t>But if the pituitary gland still releases growth hormones after reaching the adult height, can lead to </a:t>
            </a:r>
            <a:r>
              <a:rPr lang="en-US" sz="3900" dirty="0" err="1" smtClean="0">
                <a:solidFill>
                  <a:srgbClr val="FF6600"/>
                </a:solidFill>
                <a:latin typeface="Arno Pro Bold Display"/>
              </a:rPr>
              <a:t>Acromegaly</a:t>
            </a:r>
            <a:r>
              <a:rPr lang="en-US" sz="3900" dirty="0" smtClean="0">
                <a:solidFill>
                  <a:srgbClr val="FF6600"/>
                </a:solidFill>
                <a:latin typeface="Arno Pro Bold Display"/>
              </a:rPr>
              <a:t>, which can also come from a pituitary tumor. </a:t>
            </a:r>
          </a:p>
          <a:p>
            <a:pPr>
              <a:buNone/>
            </a:pPr>
            <a:r>
              <a:rPr lang="en-US" sz="2400" dirty="0" smtClean="0">
                <a:solidFill>
                  <a:srgbClr val="FF6600"/>
                </a:solidFill>
                <a:latin typeface="Arno Pro Bold Display"/>
              </a:rPr>
              <a:t>      </a:t>
            </a:r>
            <a:endParaRPr lang="en-US" sz="2400" dirty="0">
              <a:solidFill>
                <a:srgbClr val="FF6600"/>
              </a:solidFill>
              <a:latin typeface="Arno Pro Bold Display"/>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no Pro Bold Italic Caption"/>
              </a:rPr>
              <a:t>Disorders of the Parathyroid Gland</a:t>
            </a:r>
            <a:endParaRPr lang="en-US" dirty="0">
              <a:latin typeface="Arno Pro Bold Italic Caption"/>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FF6600"/>
                </a:solidFill>
                <a:latin typeface="Arno Pro Bold Display"/>
              </a:rPr>
              <a:t>When it is sick or damaged, there is abnormally increase in the amount of </a:t>
            </a:r>
            <a:r>
              <a:rPr lang="en-US" dirty="0" err="1" smtClean="0">
                <a:solidFill>
                  <a:srgbClr val="FF6600"/>
                </a:solidFill>
                <a:latin typeface="Arno Pro Bold Display"/>
              </a:rPr>
              <a:t>parathormone</a:t>
            </a:r>
            <a:r>
              <a:rPr lang="en-US" dirty="0" smtClean="0">
                <a:solidFill>
                  <a:srgbClr val="FF6600"/>
                </a:solidFill>
                <a:latin typeface="Arno Pro Bold Display"/>
              </a:rPr>
              <a:t> in the blood, which leads to a small amount of calcium</a:t>
            </a:r>
          </a:p>
          <a:p>
            <a:pPr>
              <a:buNone/>
            </a:pPr>
            <a:r>
              <a:rPr lang="en-US" dirty="0" smtClean="0">
                <a:solidFill>
                  <a:srgbClr val="FF6600"/>
                </a:solidFill>
                <a:latin typeface="Arno Pro Bold Display"/>
              </a:rPr>
              <a:t>TETANY (severe calcium </a:t>
            </a:r>
            <a:r>
              <a:rPr lang="en-US" dirty="0" err="1" smtClean="0">
                <a:solidFill>
                  <a:srgbClr val="FF6600"/>
                </a:solidFill>
                <a:latin typeface="Arno Pro Bold Display"/>
              </a:rPr>
              <a:t>deficiancy</a:t>
            </a:r>
            <a:r>
              <a:rPr lang="en-US" dirty="0" smtClean="0">
                <a:solidFill>
                  <a:srgbClr val="FF6600"/>
                </a:solidFill>
                <a:latin typeface="Arno Pro Bold Display"/>
              </a:rPr>
              <a:t>)</a:t>
            </a:r>
          </a:p>
          <a:p>
            <a:pPr>
              <a:buNone/>
            </a:pPr>
            <a:r>
              <a:rPr lang="en-US" dirty="0" smtClean="0">
                <a:solidFill>
                  <a:srgbClr val="FF6600"/>
                </a:solidFill>
                <a:latin typeface="Arno Pro Bold Display"/>
              </a:rPr>
              <a:t>This is a very serious and dangerous disease involving chronic muscle spasm. </a:t>
            </a:r>
          </a:p>
          <a:p>
            <a:pPr>
              <a:buNone/>
            </a:pPr>
            <a:r>
              <a:rPr lang="en-US" dirty="0" smtClean="0">
                <a:solidFill>
                  <a:srgbClr val="FF6600"/>
                </a:solidFill>
                <a:latin typeface="Arno Pro Bold Display"/>
              </a:rPr>
              <a:t>Deficiency of </a:t>
            </a:r>
            <a:r>
              <a:rPr lang="en-US" dirty="0" err="1" smtClean="0">
                <a:solidFill>
                  <a:srgbClr val="FF6600"/>
                </a:solidFill>
                <a:latin typeface="Arno Pro Bold Display"/>
              </a:rPr>
              <a:t>parathormone</a:t>
            </a:r>
            <a:r>
              <a:rPr lang="en-US" dirty="0" smtClean="0">
                <a:solidFill>
                  <a:srgbClr val="FF6600"/>
                </a:solidFill>
                <a:latin typeface="Arno Pro Bold Display"/>
              </a:rPr>
              <a:t> results of decrease in the blood calcium and increase of blood phosphorus. </a:t>
            </a:r>
          </a:p>
          <a:p>
            <a:pPr>
              <a:buNone/>
            </a:pPr>
            <a:r>
              <a:rPr lang="en-US" dirty="0" smtClean="0">
                <a:solidFill>
                  <a:srgbClr val="FF6600"/>
                </a:solidFill>
                <a:latin typeface="Arno Pro Bold Display"/>
              </a:rPr>
              <a:t>If left intended, it could leave the patient DEAD.</a:t>
            </a:r>
          </a:p>
          <a:p>
            <a:pPr>
              <a:buNone/>
            </a:pPr>
            <a:r>
              <a:rPr lang="en-US" dirty="0" smtClean="0">
                <a:solidFill>
                  <a:srgbClr val="FF6600"/>
                </a:solidFill>
                <a:latin typeface="Arno Pro Bold Display"/>
              </a:rPr>
              <a:t>OVERACTIVITY </a:t>
            </a:r>
          </a:p>
          <a:p>
            <a:pPr>
              <a:buNone/>
            </a:pPr>
            <a:r>
              <a:rPr lang="en-US" dirty="0" smtClean="0">
                <a:solidFill>
                  <a:srgbClr val="FF6600"/>
                </a:solidFill>
                <a:latin typeface="Arno Pro Bold Display"/>
              </a:rPr>
              <a:t>You can find this disorder when the patient is diagnose with parathyroid tumors or known as </a:t>
            </a:r>
            <a:r>
              <a:rPr lang="en-US" dirty="0" err="1" smtClean="0">
                <a:solidFill>
                  <a:srgbClr val="FF6600"/>
                </a:solidFill>
                <a:latin typeface="Arno Pro Bold Display"/>
              </a:rPr>
              <a:t>hyperplasma</a:t>
            </a:r>
            <a:r>
              <a:rPr lang="en-US" dirty="0" smtClean="0">
                <a:solidFill>
                  <a:srgbClr val="FF6600"/>
                </a:solidFill>
                <a:latin typeface="Arno Pro Bold Display"/>
              </a:rPr>
              <a:t> (increased growth) of the normal glands. This disorder increase blood calcium and decreases blood phosphorus. </a:t>
            </a:r>
          </a:p>
          <a:p>
            <a:pPr>
              <a:buNone/>
            </a:pPr>
            <a:r>
              <a:rPr lang="en-US" dirty="0" smtClean="0">
                <a:solidFill>
                  <a:srgbClr val="FF6600"/>
                </a:solidFill>
                <a:latin typeface="Arno Pro Bold Display"/>
              </a:rPr>
              <a:t>Because calcium is being drawn away from the bones, the bones unhardened, turning them soft. Calcium can also be carried to and deposited in the soft tissue of the body.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no Pro Bold Display"/>
              </a:rPr>
              <a:t>Disorders of the Thyroid Gland </a:t>
            </a:r>
            <a:endParaRPr lang="en-US" dirty="0">
              <a:latin typeface="Arno Pro Bold Display"/>
            </a:endParaRPr>
          </a:p>
        </p:txBody>
      </p:sp>
      <p:sp>
        <p:nvSpPr>
          <p:cNvPr id="3" name="Content Placeholder 2"/>
          <p:cNvSpPr>
            <a:spLocks noGrp="1"/>
          </p:cNvSpPr>
          <p:nvPr>
            <p:ph idx="1"/>
          </p:nvPr>
        </p:nvSpPr>
        <p:spPr>
          <a:xfrm>
            <a:off x="0" y="1295400"/>
            <a:ext cx="9144000" cy="5562600"/>
          </a:xfrm>
        </p:spPr>
        <p:txBody>
          <a:bodyPr>
            <a:normAutofit fontScale="55000" lnSpcReduction="20000"/>
          </a:bodyPr>
          <a:lstStyle/>
          <a:p>
            <a:pPr>
              <a:buNone/>
            </a:pPr>
            <a:r>
              <a:rPr lang="en-US" sz="2300" dirty="0" smtClean="0">
                <a:solidFill>
                  <a:srgbClr val="FF6600"/>
                </a:solidFill>
                <a:latin typeface="Arno Pro Bold Display"/>
              </a:rPr>
              <a:t>The disorders listed below results in many physical, emotional, or mental problem</a:t>
            </a:r>
          </a:p>
          <a:p>
            <a:pPr>
              <a:buNone/>
            </a:pPr>
            <a:r>
              <a:rPr lang="en-US" sz="2300" dirty="0" smtClean="0">
                <a:solidFill>
                  <a:srgbClr val="FF6600"/>
                </a:solidFill>
                <a:latin typeface="Arno Pro Bold Display"/>
              </a:rPr>
              <a:t>HYPERTHYROIDISM  or OVERACTIVE THYROID</a:t>
            </a:r>
          </a:p>
          <a:p>
            <a:pPr>
              <a:buNone/>
            </a:pPr>
            <a:r>
              <a:rPr lang="en-US" sz="2300" dirty="0" smtClean="0">
                <a:solidFill>
                  <a:srgbClr val="FF6600"/>
                </a:solidFill>
                <a:latin typeface="Arno Pro Bold Display"/>
              </a:rPr>
              <a:t>Results when there is an overproduction of thyroid hormones. To much of thyroid hormones can result into biological problems. </a:t>
            </a:r>
          </a:p>
          <a:p>
            <a:pPr>
              <a:buNone/>
            </a:pPr>
            <a:r>
              <a:rPr lang="en-US" sz="2300" dirty="0" smtClean="0">
                <a:solidFill>
                  <a:srgbClr val="FF6600"/>
                </a:solidFill>
                <a:latin typeface="Arno Pro Bold Display"/>
              </a:rPr>
              <a:t>Symptoms are</a:t>
            </a:r>
          </a:p>
          <a:p>
            <a:pPr>
              <a:buSzPct val="25000"/>
              <a:buFont typeface="Wingdings" charset="2"/>
              <a:buChar char="²"/>
            </a:pPr>
            <a:r>
              <a:rPr lang="en-US" sz="2300" dirty="0" smtClean="0">
                <a:solidFill>
                  <a:srgbClr val="FF6600"/>
                </a:solidFill>
                <a:latin typeface="Arno Pro Bold Display"/>
              </a:rPr>
              <a:t>Sweating</a:t>
            </a:r>
          </a:p>
          <a:p>
            <a:pPr>
              <a:buSzPct val="25000"/>
              <a:buFont typeface="Wingdings" charset="2"/>
              <a:buChar char="²"/>
            </a:pPr>
            <a:r>
              <a:rPr lang="en-US" sz="2300" dirty="0" smtClean="0">
                <a:solidFill>
                  <a:srgbClr val="FF6600"/>
                </a:solidFill>
                <a:latin typeface="Arno Pro Bold Display"/>
              </a:rPr>
              <a:t>Excessive nervousness </a:t>
            </a:r>
          </a:p>
          <a:p>
            <a:pPr>
              <a:buSzPct val="25000"/>
              <a:buFont typeface="Wingdings" charset="2"/>
              <a:buChar char="²"/>
            </a:pPr>
            <a:r>
              <a:rPr lang="en-US" sz="2300" dirty="0" smtClean="0">
                <a:solidFill>
                  <a:srgbClr val="FF6600"/>
                </a:solidFill>
                <a:latin typeface="Arno Pro Bold Display"/>
              </a:rPr>
              <a:t>Insomnia</a:t>
            </a:r>
          </a:p>
          <a:p>
            <a:pPr>
              <a:buSzPct val="25000"/>
              <a:buFont typeface="Wingdings" charset="2"/>
              <a:buChar char="²"/>
            </a:pPr>
            <a:r>
              <a:rPr lang="en-US" sz="2300" dirty="0" smtClean="0">
                <a:solidFill>
                  <a:srgbClr val="FF6600"/>
                </a:solidFill>
                <a:latin typeface="Arno Pro Bold Display"/>
              </a:rPr>
              <a:t>Diarrhea</a:t>
            </a:r>
          </a:p>
          <a:p>
            <a:pPr>
              <a:buSzPct val="25000"/>
              <a:buNone/>
            </a:pPr>
            <a:r>
              <a:rPr lang="en-US" sz="2300" dirty="0" smtClean="0">
                <a:solidFill>
                  <a:srgbClr val="FF6600"/>
                </a:solidFill>
                <a:latin typeface="Arno Pro Bold Display"/>
              </a:rPr>
              <a:t>Hyperthyroidism is accompanied with bulging eyes called “graves disease”</a:t>
            </a:r>
          </a:p>
          <a:p>
            <a:pPr>
              <a:buSzPct val="25000"/>
              <a:buNone/>
            </a:pPr>
            <a:r>
              <a:rPr lang="en-US" sz="2300" dirty="0" smtClean="0">
                <a:solidFill>
                  <a:srgbClr val="FF6600"/>
                </a:solidFill>
                <a:latin typeface="Arno Pro Bold Display"/>
              </a:rPr>
              <a:t>There are no certain ways on how to cure this certain disorder. One of the treatment is to surgically remove half of the thyroid gland. Drugs can also be use to decrease the thyroid productions. In some cases, radioactive form of iodine is used to destroy the gland</a:t>
            </a:r>
          </a:p>
          <a:p>
            <a:pPr>
              <a:buSzPct val="25000"/>
              <a:buNone/>
            </a:pPr>
            <a:r>
              <a:rPr lang="en-US" sz="2300" dirty="0" smtClean="0">
                <a:solidFill>
                  <a:srgbClr val="FF6600"/>
                </a:solidFill>
                <a:latin typeface="Arno Pro Bold Display"/>
              </a:rPr>
              <a:t>HYPOTHYROIDISM or UNDERACTIVE THYROID (also can occur in infants as well as adults) </a:t>
            </a:r>
          </a:p>
          <a:p>
            <a:pPr>
              <a:buSzPct val="25000"/>
              <a:buNone/>
            </a:pPr>
            <a:r>
              <a:rPr lang="en-US" sz="2300" dirty="0" smtClean="0">
                <a:solidFill>
                  <a:srgbClr val="FF6600"/>
                </a:solidFill>
                <a:latin typeface="Arno Pro Bold Display"/>
              </a:rPr>
              <a:t>Happens when there is a low production of thyroid hormones. This disorder affects the child physically and mentally.</a:t>
            </a:r>
          </a:p>
          <a:p>
            <a:pPr>
              <a:buSzPct val="25000"/>
              <a:buNone/>
            </a:pPr>
            <a:r>
              <a:rPr lang="en-US" sz="2300" dirty="0" smtClean="0">
                <a:solidFill>
                  <a:srgbClr val="FF6600"/>
                </a:solidFill>
                <a:latin typeface="Arno Pro Bold Display"/>
              </a:rPr>
              <a:t>Symptoms are</a:t>
            </a:r>
          </a:p>
          <a:p>
            <a:pPr>
              <a:buSzPct val="25000"/>
              <a:buFont typeface="Wingdings" charset="2"/>
              <a:buChar char="²"/>
            </a:pPr>
            <a:r>
              <a:rPr lang="en-US" sz="2300" dirty="0" smtClean="0">
                <a:solidFill>
                  <a:srgbClr val="FF6600"/>
                </a:solidFill>
                <a:latin typeface="Arno Pro Bold Display"/>
              </a:rPr>
              <a:t>Dry Skin</a:t>
            </a:r>
          </a:p>
          <a:p>
            <a:pPr>
              <a:buSzPct val="25000"/>
              <a:buFont typeface="Wingdings" charset="2"/>
              <a:buChar char="²"/>
            </a:pPr>
            <a:r>
              <a:rPr lang="en-US" sz="2300" dirty="0" smtClean="0">
                <a:solidFill>
                  <a:srgbClr val="FF6600"/>
                </a:solidFill>
                <a:latin typeface="Arno Pro Bold Display"/>
              </a:rPr>
              <a:t>Hair becomes thin and brittle </a:t>
            </a:r>
          </a:p>
          <a:p>
            <a:pPr>
              <a:buSzPct val="25000"/>
              <a:buFont typeface="Wingdings" charset="2"/>
              <a:buChar char="²"/>
            </a:pPr>
            <a:r>
              <a:rPr lang="en-US" sz="2300" dirty="0" smtClean="0">
                <a:solidFill>
                  <a:srgbClr val="FF6600"/>
                </a:solidFill>
                <a:latin typeface="Arno Pro Bold Display"/>
              </a:rPr>
              <a:t>Slow speech</a:t>
            </a:r>
          </a:p>
          <a:p>
            <a:pPr>
              <a:buSzPct val="25000"/>
              <a:buFont typeface="Wingdings" charset="2"/>
              <a:buChar char="²"/>
            </a:pPr>
            <a:r>
              <a:rPr lang="en-US" sz="2300" dirty="0" smtClean="0">
                <a:solidFill>
                  <a:srgbClr val="FF6600"/>
                </a:solidFill>
                <a:latin typeface="Arno Pro Bold Display"/>
              </a:rPr>
              <a:t>Slow reflex's</a:t>
            </a:r>
          </a:p>
          <a:p>
            <a:pPr>
              <a:buSzPct val="25000"/>
              <a:buFont typeface="Wingdings" charset="2"/>
              <a:buChar char="²"/>
            </a:pPr>
            <a:r>
              <a:rPr lang="en-US" sz="2300" dirty="0" smtClean="0">
                <a:solidFill>
                  <a:srgbClr val="FF6600"/>
                </a:solidFill>
                <a:latin typeface="Arno Pro Bold Display"/>
              </a:rPr>
              <a:t>Poor  memory</a:t>
            </a:r>
          </a:p>
          <a:p>
            <a:pPr>
              <a:buSzPct val="25000"/>
              <a:buFont typeface="Wingdings" charset="2"/>
              <a:buChar char="²"/>
            </a:pPr>
            <a:r>
              <a:rPr lang="en-US" sz="2300" dirty="0" smtClean="0">
                <a:solidFill>
                  <a:srgbClr val="FF6600"/>
                </a:solidFill>
                <a:latin typeface="Arno Pro Bold Display"/>
              </a:rPr>
              <a:t>Constipation</a:t>
            </a:r>
          </a:p>
          <a:p>
            <a:pPr>
              <a:buSzPct val="25000"/>
              <a:buFont typeface="Wingdings" charset="2"/>
              <a:buChar char="²"/>
            </a:pPr>
            <a:r>
              <a:rPr lang="en-US" sz="2300" dirty="0" smtClean="0">
                <a:solidFill>
                  <a:srgbClr val="FF6600"/>
                </a:solidFill>
                <a:latin typeface="Arno Pro Bold Display"/>
              </a:rPr>
              <a:t>Fatigue</a:t>
            </a:r>
          </a:p>
          <a:p>
            <a:pPr>
              <a:buSzPct val="25000"/>
              <a:buFont typeface="Wingdings" charset="2"/>
              <a:buChar char="²"/>
            </a:pPr>
            <a:r>
              <a:rPr lang="en-US" sz="2300" dirty="0" smtClean="0">
                <a:solidFill>
                  <a:srgbClr val="FF6600"/>
                </a:solidFill>
                <a:latin typeface="Arno Pro Bold Display"/>
              </a:rPr>
              <a:t>Low body temperature</a:t>
            </a:r>
          </a:p>
          <a:p>
            <a:pPr>
              <a:buSzPct val="25000"/>
              <a:buFont typeface="Wingdings" charset="2"/>
              <a:buChar char="²"/>
            </a:pPr>
            <a:r>
              <a:rPr lang="en-US" sz="2300" dirty="0" smtClean="0">
                <a:solidFill>
                  <a:srgbClr val="FF6600"/>
                </a:solidFill>
                <a:latin typeface="Arno Pro Bold Display"/>
              </a:rPr>
              <a:t>Mental and physical sluggishness</a:t>
            </a:r>
          </a:p>
          <a:p>
            <a:pPr>
              <a:buSzPct val="25000"/>
              <a:buFont typeface="Wingdings" charset="2"/>
              <a:buChar char="²"/>
            </a:pPr>
            <a:r>
              <a:rPr lang="en-US" sz="2300" dirty="0" smtClean="0">
                <a:solidFill>
                  <a:srgbClr val="FF6600"/>
                </a:solidFill>
                <a:latin typeface="Arno Pro Bold Display"/>
              </a:rPr>
              <a:t>Gain weight </a:t>
            </a:r>
          </a:p>
          <a:p>
            <a:pPr>
              <a:buSzPct val="25000"/>
              <a:buNone/>
            </a:pPr>
            <a:r>
              <a:rPr lang="en-US" sz="2300" dirty="0" smtClean="0">
                <a:solidFill>
                  <a:srgbClr val="FF6600"/>
                </a:solidFill>
                <a:latin typeface="Arno Pro Bold Display"/>
              </a:rPr>
              <a:t>Hypothyroidism can cause retardation, can be detected in a new born child. If not treated fast, it can lead to physical and mental retardation or called “cretinism”  </a:t>
            </a:r>
          </a:p>
          <a:p>
            <a:pPr>
              <a:buSzPct val="25000"/>
              <a:buFont typeface="Wingdings" charset="2"/>
              <a:buChar char="²"/>
            </a:pPr>
            <a:endParaRPr lang="en-US" dirty="0" smtClean="0">
              <a:solidFill>
                <a:srgbClr val="FF6600"/>
              </a:solidFill>
              <a:latin typeface="Arno Pro Bold Displa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None/>
            </a:pPr>
            <a:r>
              <a:rPr lang="en-US" dirty="0" smtClean="0">
                <a:solidFill>
                  <a:srgbClr val="FF6600"/>
                </a:solidFill>
                <a:latin typeface="Arno Pro Bold Display"/>
              </a:rPr>
              <a:t>Cretinism </a:t>
            </a:r>
          </a:p>
          <a:p>
            <a:pPr>
              <a:buNone/>
            </a:pPr>
            <a:r>
              <a:rPr lang="en-US" dirty="0" smtClean="0">
                <a:solidFill>
                  <a:srgbClr val="FF6600"/>
                </a:solidFill>
                <a:latin typeface="Arno Pro Bold Display"/>
              </a:rPr>
              <a:t>This is a form of dwarfism and mental retardation in infants. Babies which are diagnose with cretinism are called cretins. They are born with undeveloped brains and poorly formed skeletons</a:t>
            </a:r>
          </a:p>
          <a:p>
            <a:pPr>
              <a:buNone/>
            </a:pPr>
            <a:r>
              <a:rPr lang="en-US" dirty="0" smtClean="0">
                <a:solidFill>
                  <a:srgbClr val="FF6600"/>
                </a:solidFill>
                <a:latin typeface="Arno Pro Bold Display"/>
              </a:rPr>
              <a:t>Cretinism results when the thyroid glands of newborn child’s fail to function during its development inside its mother. (this usually takes place during the 12</a:t>
            </a:r>
            <a:r>
              <a:rPr lang="en-US" baseline="30000" dirty="0" smtClean="0">
                <a:solidFill>
                  <a:srgbClr val="FF6600"/>
                </a:solidFill>
                <a:latin typeface="Arno Pro Bold Display"/>
              </a:rPr>
              <a:t>th</a:t>
            </a:r>
            <a:r>
              <a:rPr lang="en-US" dirty="0" smtClean="0">
                <a:solidFill>
                  <a:srgbClr val="FF6600"/>
                </a:solidFill>
                <a:latin typeface="Arno Pro Bold Display"/>
              </a:rPr>
              <a:t> week of being pregnant) </a:t>
            </a:r>
          </a:p>
          <a:p>
            <a:pPr>
              <a:buNone/>
            </a:pPr>
            <a:r>
              <a:rPr lang="en-US" dirty="0" smtClean="0">
                <a:solidFill>
                  <a:srgbClr val="FF6600"/>
                </a:solidFill>
                <a:latin typeface="Arno Pro Bold Display"/>
              </a:rPr>
              <a:t>GOITER </a:t>
            </a:r>
          </a:p>
          <a:p>
            <a:pPr>
              <a:buNone/>
            </a:pPr>
            <a:r>
              <a:rPr lang="en-US" dirty="0" smtClean="0">
                <a:solidFill>
                  <a:srgbClr val="FF6600"/>
                </a:solidFill>
                <a:latin typeface="Arno Pro Bold Display"/>
              </a:rPr>
              <a:t>It is a condition when the thyroid gland enlarge or swells leaving a bump on his/her neck (mostly). </a:t>
            </a:r>
          </a:p>
          <a:p>
            <a:pPr>
              <a:buNone/>
            </a:pPr>
            <a:r>
              <a:rPr lang="en-US" dirty="0" smtClean="0">
                <a:solidFill>
                  <a:srgbClr val="FF6600"/>
                </a:solidFill>
                <a:latin typeface="Arno Pro Bold Display"/>
              </a:rPr>
              <a:t>Goiter develops when the thyroid gland is not active enough because it has reach its level of being active. When the thyroid gland is not active enough, the condition is called HYPOTHYROIDISM, while if it is overactive it is called HYPERTHYROIDISM.</a:t>
            </a:r>
          </a:p>
          <a:p>
            <a:pPr>
              <a:buNone/>
            </a:pPr>
            <a:r>
              <a:rPr lang="en-US" dirty="0" smtClean="0">
                <a:solidFill>
                  <a:srgbClr val="FF6600"/>
                </a:solidFill>
                <a:latin typeface="Arno Pro Bold Display"/>
              </a:rPr>
              <a:t>Iodine deficiency can also cause an enlargement of the thyroid gland. To prevent this problem, small amount of  potassium or sodium iodide must be added to a table of salt. (pure iodine is poisonous, prevent from eating eat at all cause)</a:t>
            </a:r>
          </a:p>
          <a:p>
            <a:pPr>
              <a:buNone/>
            </a:pPr>
            <a:r>
              <a:rPr lang="en-US" dirty="0" smtClean="0">
                <a:solidFill>
                  <a:srgbClr val="FF6600"/>
                </a:solidFill>
                <a:latin typeface="Arno Pro Bold Display"/>
              </a:rPr>
              <a:t>You have a lot to choose from when treating goiters. Some prescribe iodized salt and food rich in iodine to iodine-deficient patient. But the best one is removing it through surgery. </a:t>
            </a:r>
            <a:endParaRPr lang="en-US" dirty="0">
              <a:solidFill>
                <a:srgbClr val="FF6600"/>
              </a:solidFill>
              <a:latin typeface="Arno Pro Bold Display"/>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TotalTime>
  <Words>990</Words>
  <Application>Microsoft Macintosh PowerPoint</Application>
  <PresentationFormat>On-screen Show (4:3)</PresentationFormat>
  <Paragraphs>62</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Endocrine System Diseases</vt:lpstr>
      <vt:lpstr>Disorders Of The Pituitary Gland </vt:lpstr>
      <vt:lpstr>Disorders of the Parathyroid Gland</vt:lpstr>
      <vt:lpstr>Disorders of the Thyroid Gland </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System Diseases</dc:title>
  <dc:creator>REINIER ROSETE</dc:creator>
  <cp:lastModifiedBy>REINIER ROSETE</cp:lastModifiedBy>
  <cp:revision>13</cp:revision>
  <dcterms:created xsi:type="dcterms:W3CDTF">2010-10-04T11:15:21Z</dcterms:created>
  <dcterms:modified xsi:type="dcterms:W3CDTF">2010-10-04T11:35:55Z</dcterms:modified>
</cp:coreProperties>
</file>